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364" r:id="rId2"/>
    <p:sldId id="371" r:id="rId3"/>
    <p:sldId id="370" r:id="rId4"/>
    <p:sldId id="373" r:id="rId5"/>
    <p:sldId id="258" r:id="rId6"/>
    <p:sldId id="259" r:id="rId7"/>
    <p:sldId id="372" r:id="rId8"/>
    <p:sldId id="260" r:id="rId9"/>
    <p:sldId id="279" r:id="rId10"/>
    <p:sldId id="261" r:id="rId11"/>
    <p:sldId id="287" r:id="rId12"/>
    <p:sldId id="288" r:id="rId13"/>
    <p:sldId id="286" r:id="rId14"/>
    <p:sldId id="262" r:id="rId15"/>
    <p:sldId id="289" r:id="rId16"/>
    <p:sldId id="282" r:id="rId17"/>
    <p:sldId id="283" r:id="rId18"/>
    <p:sldId id="290" r:id="rId19"/>
    <p:sldId id="263" r:id="rId20"/>
    <p:sldId id="284" r:id="rId21"/>
    <p:sldId id="264" r:id="rId22"/>
    <p:sldId id="374" r:id="rId23"/>
    <p:sldId id="375" r:id="rId24"/>
    <p:sldId id="376" r:id="rId25"/>
    <p:sldId id="294" r:id="rId26"/>
    <p:sldId id="3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66"/>
    <a:srgbClr val="CC66FF"/>
    <a:srgbClr val="FFCC99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0" d="100"/>
          <a:sy n="70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B61A5-8E6D-4823-BF10-0AA83505CF04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28957-2E5C-4924-89F7-DFE9CA28E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8F79-70F4-4213-8CC9-F2A66072BDE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79924-CF86-45F3-8064-1585D605A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0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2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5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6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7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0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9924-CF86-45F3-8064-1585D605A6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D3BD-2EA8-4ACD-AB9B-EEE82F2AF4EB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9794-3433-48C7-89F3-77F013B49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Bell Ringer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Most volcanoes are located along		     [divergent / transform / convergent] boundaries.  Some volcanoes form from _______________ in the middle of tectonic plates</a:t>
            </a:r>
            <a:r>
              <a:rPr lang="en-US" sz="3100" dirty="0" smtClean="0">
                <a:solidFill>
                  <a:schemeClr val="bg1"/>
                </a:solidFill>
              </a:rPr>
              <a:t>.</a:t>
            </a:r>
          </a:p>
          <a:p>
            <a:endParaRPr lang="en-US" sz="3100" dirty="0">
              <a:solidFill>
                <a:schemeClr val="bg1"/>
              </a:solidFill>
            </a:endParaRPr>
          </a:p>
          <a:p>
            <a:r>
              <a:rPr lang="en-US" sz="3100" dirty="0" smtClean="0">
                <a:solidFill>
                  <a:schemeClr val="bg1"/>
                </a:solidFill>
              </a:rPr>
              <a:t>Put your progress reports in the basket</a:t>
            </a:r>
          </a:p>
          <a:p>
            <a:r>
              <a:rPr lang="en-US" sz="3100" dirty="0" smtClean="0">
                <a:solidFill>
                  <a:schemeClr val="bg1"/>
                </a:solidFill>
              </a:rPr>
              <a:t>Vocab quiz MONDAY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2057400"/>
            <a:ext cx="2133600" cy="6096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00760" y="2557174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</a:rPr>
              <a:t>ot spots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Faults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94995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stress builds, rocks reach their elastic limit and eventually break (go from elastic to ductile strain), starting an earthquake</a:t>
            </a:r>
          </a:p>
          <a:p>
            <a:r>
              <a:rPr lang="en-US" dirty="0">
                <a:solidFill>
                  <a:schemeClr val="bg1"/>
                </a:solidFill>
              </a:rPr>
              <a:t>Fault – a fracture or break in rock that is the result of ductile strain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major parts of a fault: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Hanging Wall – hangs above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Footwall – your feet could walk up</a:t>
            </a:r>
          </a:p>
        </p:txBody>
      </p:sp>
      <p:pic>
        <p:nvPicPr>
          <p:cNvPr id="4" name="Content Placeholder 5" descr="NormalFaul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799" y="3581400"/>
            <a:ext cx="641240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5" descr="NormalFaul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474" y="2057400"/>
            <a:ext cx="8437370" cy="3810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91000" y="495300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4"/>
          </p:cNvCxnSpPr>
          <p:nvPr/>
        </p:nvCxnSpPr>
        <p:spPr>
          <a:xfrm flipH="1">
            <a:off x="4267200" y="5181600"/>
            <a:ext cx="38100" cy="38100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05300" y="5562600"/>
            <a:ext cx="190500" cy="38100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38600" y="5562600"/>
            <a:ext cx="266700" cy="38100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2400" y="5257800"/>
            <a:ext cx="342900" cy="7620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5257800"/>
            <a:ext cx="304800" cy="15240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1600" y="4800600"/>
            <a:ext cx="281939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Wall is </a:t>
            </a:r>
            <a:r>
              <a:rPr lang="en-US" sz="2800" b="1" dirty="0" smtClean="0">
                <a:solidFill>
                  <a:schemeClr val="bg1"/>
                </a:solidFill>
              </a:rPr>
              <a:t>hanging </a:t>
            </a:r>
            <a:r>
              <a:rPr lang="en-US" sz="2800" dirty="0" smtClean="0">
                <a:solidFill>
                  <a:schemeClr val="bg1"/>
                </a:solidFill>
              </a:rPr>
              <a:t>above her head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2971800"/>
            <a:ext cx="28956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She could use her </a:t>
            </a:r>
            <a:r>
              <a:rPr lang="en-US" sz="2800" b="1" dirty="0" smtClean="0">
                <a:solidFill>
                  <a:schemeClr val="bg1"/>
                </a:solidFill>
              </a:rPr>
              <a:t>feet </a:t>
            </a:r>
            <a:r>
              <a:rPr lang="en-US" sz="2800" dirty="0" smtClean="0">
                <a:solidFill>
                  <a:schemeClr val="bg1"/>
                </a:solidFill>
              </a:rPr>
              <a:t>to walk up the wall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Three types of faults, based on the stresses exerted on them: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Normal Fault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Reverse Fault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Strike Slip (Lateral) Fault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Normal Fault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2514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Normal fault – created when tension pulls plates apart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Hanging wall slides down the footwall partially due to gravity</a:t>
            </a:r>
          </a:p>
        </p:txBody>
      </p:sp>
      <p:pic>
        <p:nvPicPr>
          <p:cNvPr id="6" name="Content Placeholder 5" descr="NormalFaul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52600" y="4191000"/>
            <a:ext cx="5513821" cy="24898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Normal Fault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2514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Land movement – both horizontal and vertical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Extends the crust (stretching it out)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mail.colonial.net/~hkaiter/earth_science_images/normal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05200"/>
            <a:ext cx="482599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Normal Fault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normal fault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500" y="1600200"/>
            <a:ext cx="6755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Reverse Fault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7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Reverse fault – created when compression pushes plates together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reverse of the normal fault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hanging wall rises above the footwall</a:t>
            </a:r>
          </a:p>
        </p:txBody>
      </p:sp>
      <p:pic>
        <p:nvPicPr>
          <p:cNvPr id="4" name="Picture 3" descr="slide0011_image0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267200"/>
            <a:ext cx="5257800" cy="243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Reverse Fault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7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Land movement – both horizontal and vertical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Shortens the crust (compressing it)</a:t>
            </a:r>
          </a:p>
        </p:txBody>
      </p:sp>
      <p:pic>
        <p:nvPicPr>
          <p:cNvPr id="7" name="Picture 2" descr="http://mail.colonial.net/~hkaiter/earth_science_images/revers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29000"/>
            <a:ext cx="489472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Reverse Fault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reverse 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2388" y="1676400"/>
            <a:ext cx="759621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CC99"/>
                </a:solidFill>
                <a:latin typeface="Elephant" panose="02020904090505020303" pitchFamily="18" charset="0"/>
                <a:cs typeface="Kalinga" panose="020B0502040204020203" pitchFamily="34" charset="0"/>
              </a:rPr>
              <a:t>Predicting Earthquakes</a:t>
            </a:r>
            <a:endParaRPr lang="en-US" sz="8000" b="1" dirty="0">
              <a:solidFill>
                <a:srgbClr val="FFCC99"/>
              </a:solidFill>
              <a:latin typeface="Elephant" panose="02020904090505020303" pitchFamily="18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Strike Slip (Lateral) Fault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05800" cy="457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Strike Slip fault – created when shear forces make plates slide past one another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Land movement – primarily horizontal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Strike-slip-fault-2ka1yb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267200"/>
            <a:ext cx="5181600" cy="233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Strike Slip (Lateral) Fault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 descr="strikeslip faul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33900" y="2855037"/>
            <a:ext cx="4038600" cy="35570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00201"/>
            <a:ext cx="8305800" cy="1295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Example: San Andreas Fault, which creates most of California’s earthquakes</a:t>
            </a:r>
          </a:p>
          <a:p>
            <a:pPr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9978373">
            <a:off x="6920950" y="4712719"/>
            <a:ext cx="1526697" cy="272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546181">
            <a:off x="6886918" y="5611547"/>
            <a:ext cx="1526697" cy="263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57165"/>
            <a:ext cx="317845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Predicting Earthquakes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Earthquakes are sudden and often occur without warning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However, some places are more likely to experience earthquakes than others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Earthquakes usually					 occur close to plate 			         boundaries</a:t>
            </a:r>
          </a:p>
        </p:txBody>
      </p:sp>
      <p:pic>
        <p:nvPicPr>
          <p:cNvPr id="6" name="Content Placeholder 5" descr="earthquakes-by-magnitude-since-1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871925"/>
            <a:ext cx="4586409" cy="27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Predicting Earthquakes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Seismic Risk – earthquake probability due to past seismic activity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Places that have had earthquakes before are more likely to have another earthquake in the future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Content Placeholder 5" descr="earthquakes-by-magnitude-since-1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150" y="4038600"/>
            <a:ext cx="441739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Seismic Risk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4" descr="National-earthquake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6629399" cy="4419600"/>
          </a:xfrm>
        </p:spPr>
      </p:pic>
      <p:sp>
        <p:nvSpPr>
          <p:cNvPr id="5" name="TextBox 4"/>
          <p:cNvSpPr txBox="1"/>
          <p:nvPr/>
        </p:nvSpPr>
        <p:spPr>
          <a:xfrm>
            <a:off x="6934200" y="1371600"/>
            <a:ext cx="1981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is one area with the highest risk for an earthquake?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 Lowest risk?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 Is NC a high or low risk for earthquakes?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Color the grass and rock layer X </a:t>
            </a:r>
            <a:r>
              <a:rPr lang="en-US" b="1" dirty="0" smtClean="0">
                <a:solidFill>
                  <a:schemeClr val="bg1"/>
                </a:solidFill>
              </a:rPr>
              <a:t>green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Color rock layer Y </a:t>
            </a:r>
            <a:r>
              <a:rPr lang="en-US" b="1" dirty="0" smtClean="0">
                <a:solidFill>
                  <a:schemeClr val="bg1"/>
                </a:solidFill>
              </a:rPr>
              <a:t>yellow.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Color rock layer Z </a:t>
            </a:r>
            <a:r>
              <a:rPr lang="en-US" b="1" dirty="0" smtClean="0">
                <a:solidFill>
                  <a:schemeClr val="bg1"/>
                </a:solidFill>
              </a:rPr>
              <a:t>red.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Color the river </a:t>
            </a:r>
            <a:r>
              <a:rPr lang="en-US" b="1" dirty="0" smtClean="0">
                <a:solidFill>
                  <a:schemeClr val="bg1"/>
                </a:solidFill>
              </a:rPr>
              <a:t>blue.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Color the road </a:t>
            </a:r>
            <a:r>
              <a:rPr lang="en-US" b="1" dirty="0" smtClean="0">
                <a:solidFill>
                  <a:schemeClr val="bg1"/>
                </a:solidFill>
              </a:rPr>
              <a:t>black.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Color the railroad track </a:t>
            </a:r>
            <a:r>
              <a:rPr lang="en-US" b="1" dirty="0" smtClean="0">
                <a:solidFill>
                  <a:schemeClr val="bg1"/>
                </a:solidFill>
              </a:rPr>
              <a:t>brown.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Cut out your model, making sure to keep the tabs </a:t>
            </a:r>
            <a:r>
              <a:rPr lang="en-US" b="1" dirty="0" smtClean="0">
                <a:solidFill>
                  <a:schemeClr val="bg1"/>
                </a:solidFill>
              </a:rPr>
              <a:t>ON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Volcanoes are caused by tectonic activity, and so are earthquakes!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earthquakes-by-magnitude-since-1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694" y="1600200"/>
            <a:ext cx="8077515" cy="4876800"/>
          </a:xfrm>
        </p:spPr>
      </p:pic>
    </p:spTree>
    <p:extLst>
      <p:ext uri="{BB962C8B-B14F-4D97-AF65-F5344CB8AC3E}">
        <p14:creationId xmlns:p14="http://schemas.microsoft.com/office/powerpoint/2010/main" val="3088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Stresses and Strains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Earthquake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 smtClean="0">
                <a:solidFill>
                  <a:schemeClr val="bg1"/>
                </a:solidFill>
              </a:rPr>
              <a:t>natural ground </a:t>
            </a:r>
            <a:r>
              <a:rPr lang="en-US" dirty="0">
                <a:solidFill>
                  <a:schemeClr val="bg1"/>
                </a:solidFill>
              </a:rPr>
              <a:t>vibrations caused by fault movement or volcanic eruptions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Most earthquakes occur when the natural stresses between tectonic plates exceed the plates’ flexibility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5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Stresses and Strains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124200" y="1371600"/>
            <a:ext cx="5803392" cy="5486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Stress – the forces that act on tectonic plates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Three types of stress: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Tension – pulls a material apart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Compression – pushing together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Shear – sliding past (can cause twisting)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76400" y="1828800"/>
            <a:ext cx="1207008" cy="609600"/>
          </a:xfrm>
          <a:prstGeom prst="rightArrow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228600" y="1828800"/>
            <a:ext cx="1207008" cy="609600"/>
          </a:xfrm>
          <a:prstGeom prst="rightArrow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219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rgbClr val="66FFFF"/>
                </a:solidFill>
                <a:latin typeface="Lucida Console" pitchFamily="49" charset="0"/>
              </a:rPr>
              <a:t>Tension</a:t>
            </a:r>
            <a:endParaRPr lang="en-US" sz="4400" dirty="0">
              <a:solidFill>
                <a:srgbClr val="66FFFF"/>
              </a:solidFill>
              <a:latin typeface="Lucida Console" pitchFamily="49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4800" y="3581400"/>
            <a:ext cx="1207008" cy="609600"/>
          </a:xfrm>
          <a:prstGeom prst="rightArrow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1600200" y="3581400"/>
            <a:ext cx="1207008" cy="609600"/>
          </a:xfrm>
          <a:prstGeom prst="rightArrow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819400"/>
            <a:ext cx="2884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C66FF"/>
                </a:solidFill>
                <a:latin typeface="Bernard MT Condensed" pitchFamily="18" charset="0"/>
              </a:rPr>
              <a:t>Compression</a:t>
            </a:r>
            <a:endParaRPr lang="en-US" sz="4400" dirty="0">
              <a:solidFill>
                <a:srgbClr val="CC66FF"/>
              </a:solidFill>
              <a:latin typeface="Bernard MT Condensed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838200" y="5867400"/>
            <a:ext cx="1207008" cy="609600"/>
          </a:xfrm>
          <a:prstGeom prst="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914400" y="5257800"/>
            <a:ext cx="1207008" cy="609600"/>
          </a:xfrm>
          <a:prstGeom prst="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4495800"/>
            <a:ext cx="1784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FF"/>
                </a:solidFill>
                <a:latin typeface="Blackadder ITC" pitchFamily="82" charset="0"/>
              </a:rPr>
              <a:t>Shear</a:t>
            </a:r>
            <a:endParaRPr lang="en-US" sz="6000" dirty="0">
              <a:solidFill>
                <a:srgbClr val="FF99FF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Stresses and Strains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stress_typ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905000"/>
            <a:ext cx="5478463" cy="4348663"/>
          </a:xfrm>
          <a:prstGeom prst="rect">
            <a:avLst/>
          </a:prstGeom>
          <a:ln w="254000">
            <a:solidFill>
              <a:schemeClr val="accent4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Stresses and Strains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124200" y="1371600"/>
            <a:ext cx="5791200" cy="5486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Tensional stress occurs at  _________ plate boundaries.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Compressional </a:t>
            </a:r>
            <a:r>
              <a:rPr lang="en-US" sz="3200" dirty="0">
                <a:solidFill>
                  <a:schemeClr val="bg1"/>
                </a:solidFill>
              </a:rPr>
              <a:t>stress occurs at </a:t>
            </a:r>
            <a:r>
              <a:rPr lang="en-US" sz="3200" dirty="0" smtClean="0">
                <a:solidFill>
                  <a:schemeClr val="bg1"/>
                </a:solidFill>
              </a:rPr>
              <a:t> __________ </a:t>
            </a:r>
            <a:r>
              <a:rPr lang="en-US" sz="3200" dirty="0">
                <a:solidFill>
                  <a:schemeClr val="bg1"/>
                </a:solidFill>
              </a:rPr>
              <a:t>plate </a:t>
            </a:r>
            <a:r>
              <a:rPr lang="en-US" sz="3200" dirty="0" smtClean="0">
                <a:solidFill>
                  <a:schemeClr val="bg1"/>
                </a:solidFill>
              </a:rPr>
              <a:t>boundaries.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Shear stress </a:t>
            </a:r>
            <a:r>
              <a:rPr lang="en-US" sz="3200" dirty="0">
                <a:solidFill>
                  <a:schemeClr val="bg1"/>
                </a:solidFill>
              </a:rPr>
              <a:t>occurs at </a:t>
            </a:r>
            <a:r>
              <a:rPr lang="en-US" sz="3200" dirty="0" smtClean="0">
                <a:solidFill>
                  <a:schemeClr val="bg1"/>
                </a:solidFill>
              </a:rPr>
              <a:t> _________ </a:t>
            </a:r>
            <a:r>
              <a:rPr lang="en-US" sz="3200" dirty="0">
                <a:solidFill>
                  <a:schemeClr val="bg1"/>
                </a:solidFill>
              </a:rPr>
              <a:t>plate </a:t>
            </a:r>
            <a:r>
              <a:rPr lang="en-US" sz="3200" dirty="0" smtClean="0">
                <a:solidFill>
                  <a:schemeClr val="bg1"/>
                </a:solidFill>
              </a:rPr>
              <a:t>boundaries.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76400" y="1828800"/>
            <a:ext cx="1207008" cy="609600"/>
          </a:xfrm>
          <a:prstGeom prst="rightArrow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228600" y="1828800"/>
            <a:ext cx="1207008" cy="609600"/>
          </a:xfrm>
          <a:prstGeom prst="rightArrow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219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rgbClr val="66FFFF"/>
                </a:solidFill>
                <a:latin typeface="Lucida Console" pitchFamily="49" charset="0"/>
              </a:rPr>
              <a:t>Tension</a:t>
            </a:r>
            <a:endParaRPr lang="en-US" sz="4400" dirty="0">
              <a:solidFill>
                <a:srgbClr val="66FFFF"/>
              </a:solidFill>
              <a:latin typeface="Lucida Console" pitchFamily="49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4800" y="3581400"/>
            <a:ext cx="1207008" cy="609600"/>
          </a:xfrm>
          <a:prstGeom prst="rightArrow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1600200" y="3581400"/>
            <a:ext cx="1207008" cy="609600"/>
          </a:xfrm>
          <a:prstGeom prst="rightArrow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819400"/>
            <a:ext cx="2884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C66FF"/>
                </a:solidFill>
                <a:latin typeface="Bernard MT Condensed" pitchFamily="18" charset="0"/>
              </a:rPr>
              <a:t>Compression</a:t>
            </a:r>
            <a:endParaRPr lang="en-US" sz="4400" dirty="0">
              <a:solidFill>
                <a:srgbClr val="CC66FF"/>
              </a:solidFill>
              <a:latin typeface="Bernard MT Condensed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838200" y="5867400"/>
            <a:ext cx="1207008" cy="609600"/>
          </a:xfrm>
          <a:prstGeom prst="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914400" y="5257800"/>
            <a:ext cx="1207008" cy="609600"/>
          </a:xfrm>
          <a:prstGeom prst="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4495800"/>
            <a:ext cx="1784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FF"/>
                </a:solidFill>
                <a:latin typeface="Blackadder ITC" pitchFamily="82" charset="0"/>
              </a:rPr>
              <a:t>Shear</a:t>
            </a:r>
            <a:endParaRPr lang="en-US" sz="6000" dirty="0">
              <a:solidFill>
                <a:srgbClr val="FF99FF"/>
              </a:solidFill>
              <a:latin typeface="Blackadder IT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6739" y="1853625"/>
            <a:ext cx="1798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FFFF"/>
                </a:solidFill>
              </a:rPr>
              <a:t>divergent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4185" y="2924614"/>
            <a:ext cx="2082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FFFF"/>
                </a:solidFill>
              </a:rPr>
              <a:t>convergent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4861" y="3969839"/>
            <a:ext cx="1869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FFFF"/>
                </a:solidFill>
              </a:rPr>
              <a:t>transform</a:t>
            </a:r>
            <a:endParaRPr lang="en-US" sz="3200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  <p:bldP spid="1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Stresses and Strains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Stress – the force that deforms a plate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Strain – the actual deformation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Stress is the CAUSE and strain is the EFFECT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52800" y="3810000"/>
            <a:ext cx="2438400" cy="1676400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4343400"/>
            <a:ext cx="1658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CAUSES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599" y="4048035"/>
            <a:ext cx="2461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66"/>
                </a:solidFill>
              </a:rPr>
              <a:t>Stress</a:t>
            </a:r>
            <a:endParaRPr lang="en-US" sz="7200" b="1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4244" y="4026799"/>
            <a:ext cx="2426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66"/>
                </a:solidFill>
              </a:rPr>
              <a:t>Strain</a:t>
            </a:r>
            <a:endParaRPr lang="en-US" sz="72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Stresses and Strains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5029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Two types of strain: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Elastic – material deforms and then returns to its original shape after the stress is removed, like a rubber band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Ductile – material deforms and stays deformed after the stress is removed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RUBBER-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61941" y="2591459"/>
            <a:ext cx="4046490" cy="267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549</Words>
  <Application>Microsoft Office PowerPoint</Application>
  <PresentationFormat>On-screen Show (4:3)</PresentationFormat>
  <Paragraphs>108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Bernard MT Condensed</vt:lpstr>
      <vt:lpstr>Blackadder ITC</vt:lpstr>
      <vt:lpstr>Calibri</vt:lpstr>
      <vt:lpstr>Elephant</vt:lpstr>
      <vt:lpstr>Kalinga</vt:lpstr>
      <vt:lpstr>Lucida Console</vt:lpstr>
      <vt:lpstr>Office Theme</vt:lpstr>
      <vt:lpstr>Bell Ringer</vt:lpstr>
      <vt:lpstr>Predicting Earthquakes</vt:lpstr>
      <vt:lpstr>Volcanoes are caused by tectonic activity, and so are earthquakes!</vt:lpstr>
      <vt:lpstr>Stresses and Strains</vt:lpstr>
      <vt:lpstr>Stresses and Strains</vt:lpstr>
      <vt:lpstr>Stresses and Strains</vt:lpstr>
      <vt:lpstr>Stresses and Strains</vt:lpstr>
      <vt:lpstr>Stresses and Strains</vt:lpstr>
      <vt:lpstr>Stresses and Strains</vt:lpstr>
      <vt:lpstr>Faults</vt:lpstr>
      <vt:lpstr>Faults</vt:lpstr>
      <vt:lpstr>Faults</vt:lpstr>
      <vt:lpstr>Faults</vt:lpstr>
      <vt:lpstr>Normal Fault</vt:lpstr>
      <vt:lpstr>Normal Fault</vt:lpstr>
      <vt:lpstr>Normal Fault</vt:lpstr>
      <vt:lpstr>Reverse Fault</vt:lpstr>
      <vt:lpstr>Reverse Fault</vt:lpstr>
      <vt:lpstr>Reverse Fault</vt:lpstr>
      <vt:lpstr>Strike Slip (Lateral) Fault</vt:lpstr>
      <vt:lpstr>Strike Slip (Lateral) Fault</vt:lpstr>
      <vt:lpstr>Predicting Earthquakes</vt:lpstr>
      <vt:lpstr>Predicting Earthquakes</vt:lpstr>
      <vt:lpstr>Seismic Risk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EARTHQUAKES</dc:title>
  <dc:creator>Shelly Reathaford</dc:creator>
  <cp:lastModifiedBy>Lauren Harper</cp:lastModifiedBy>
  <cp:revision>136</cp:revision>
  <dcterms:created xsi:type="dcterms:W3CDTF">2010-04-19T17:09:14Z</dcterms:created>
  <dcterms:modified xsi:type="dcterms:W3CDTF">2017-03-03T20:38:42Z</dcterms:modified>
</cp:coreProperties>
</file>